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93" r:id="rId2"/>
    <p:sldId id="295" r:id="rId3"/>
    <p:sldId id="258" r:id="rId4"/>
    <p:sldId id="259" r:id="rId5"/>
    <p:sldId id="257" r:id="rId6"/>
    <p:sldId id="261" r:id="rId7"/>
    <p:sldId id="260" r:id="rId8"/>
    <p:sldId id="262" r:id="rId9"/>
    <p:sldId id="296" r:id="rId10"/>
    <p:sldId id="297" r:id="rId11"/>
    <p:sldId id="298" r:id="rId12"/>
    <p:sldId id="300" r:id="rId13"/>
    <p:sldId id="299" r:id="rId14"/>
    <p:sldId id="316" r:id="rId15"/>
    <p:sldId id="301" r:id="rId16"/>
    <p:sldId id="272" r:id="rId17"/>
    <p:sldId id="273" r:id="rId18"/>
    <p:sldId id="274" r:id="rId19"/>
    <p:sldId id="275" r:id="rId20"/>
    <p:sldId id="317" r:id="rId21"/>
    <p:sldId id="276" r:id="rId22"/>
    <p:sldId id="277" r:id="rId23"/>
    <p:sldId id="302" r:id="rId24"/>
    <p:sldId id="303" r:id="rId25"/>
    <p:sldId id="304" r:id="rId26"/>
    <p:sldId id="305" r:id="rId27"/>
    <p:sldId id="306" r:id="rId28"/>
    <p:sldId id="284" r:id="rId29"/>
    <p:sldId id="286" r:id="rId30"/>
    <p:sldId id="287" r:id="rId31"/>
    <p:sldId id="307" r:id="rId32"/>
    <p:sldId id="308" r:id="rId33"/>
    <p:sldId id="309" r:id="rId34"/>
    <p:sldId id="310" r:id="rId35"/>
    <p:sldId id="318" r:id="rId36"/>
    <p:sldId id="314" r:id="rId37"/>
    <p:sldId id="311" r:id="rId38"/>
    <p:sldId id="313" r:id="rId39"/>
    <p:sldId id="315" r:id="rId40"/>
    <p:sldId id="29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920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5BABA-5976-5D40-B6CE-9ECCDEC7148E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90755-747A-7F4C-88FC-41113ED2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84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90755-747A-7F4C-88FC-41113ED223D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5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B403-C147-0348-8299-1E05C8F3964E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A068-9BE1-684A-B57D-C02E9FC67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40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B403-C147-0348-8299-1E05C8F3964E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A068-9BE1-684A-B57D-C02E9FC67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23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B403-C147-0348-8299-1E05C8F3964E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A068-9BE1-684A-B57D-C02E9FC67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B403-C147-0348-8299-1E05C8F3964E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A068-9BE1-684A-B57D-C02E9FC67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38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B403-C147-0348-8299-1E05C8F3964E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A068-9BE1-684A-B57D-C02E9FC67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0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B403-C147-0348-8299-1E05C8F3964E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A068-9BE1-684A-B57D-C02E9FC67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7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B403-C147-0348-8299-1E05C8F3964E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A068-9BE1-684A-B57D-C02E9FC67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43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B403-C147-0348-8299-1E05C8F3964E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A068-9BE1-684A-B57D-C02E9FC67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0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B403-C147-0348-8299-1E05C8F3964E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A068-9BE1-684A-B57D-C02E9FC67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5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B403-C147-0348-8299-1E05C8F3964E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A068-9BE1-684A-B57D-C02E9FC67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1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B403-C147-0348-8299-1E05C8F3964E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8A068-9BE1-684A-B57D-C02E9FC67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0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tx1">
                <a:lumMod val="75000"/>
                <a:lumOff val="25000"/>
                <a:alpha val="58000"/>
              </a:schemeClr>
            </a:gs>
            <a:gs pos="88000">
              <a:schemeClr val="accent6">
                <a:lumMod val="50000"/>
                <a:alpha val="77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4B403-C147-0348-8299-1E05C8F3964E}" type="datetimeFigureOut">
              <a:rPr lang="en-US" smtClean="0"/>
              <a:t>12/10/18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8A068-9BE1-684A-B57D-C02E9FC67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4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2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501233" y="366146"/>
            <a:ext cx="12436497" cy="3477641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ln w="3365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TEXAS BASKETBALL</a:t>
            </a:r>
            <a:endParaRPr lang="en-US" sz="8800" dirty="0">
              <a:ln w="33655"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6771" y="2139492"/>
            <a:ext cx="5788764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6000" b="1" dirty="0">
              <a:ln w="31550" cmpd="sng">
                <a:solidFill>
                  <a:schemeClr val="tx1">
                    <a:alpha val="61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sz="3200" b="1" dirty="0" smtClean="0">
                <a:ln w="31550" cmpd="sng">
                  <a:solidFill>
                    <a:schemeClr val="tx1">
                      <a:alpha val="6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FOR QUESTIONS </a:t>
            </a:r>
          </a:p>
          <a:p>
            <a:pPr algn="ctr"/>
            <a:r>
              <a:rPr lang="en-US" sz="3200" b="1" dirty="0" smtClean="0">
                <a:ln w="31550" cmpd="sng">
                  <a:solidFill>
                    <a:schemeClr val="tx1">
                      <a:alpha val="6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EMAIL: HARRISDR@UTEXAS.EDU</a:t>
            </a:r>
          </a:p>
          <a:p>
            <a:pPr algn="ctr"/>
            <a:r>
              <a:rPr lang="en-US" sz="3200" b="1" dirty="0">
                <a:ln w="31550" cmpd="sng">
                  <a:solidFill>
                    <a:schemeClr val="tx1">
                      <a:alpha val="6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512.471.5816</a:t>
            </a:r>
          </a:p>
          <a:p>
            <a:pPr algn="ctr"/>
            <a:endParaRPr lang="en-US" sz="3200" b="1" dirty="0" smtClean="0">
              <a:ln w="31550" cmpd="sng">
                <a:solidFill>
                  <a:schemeClr val="tx1">
                    <a:alpha val="61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5" descr="Texas logo no background.png"/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019"/>
            <a:ext cx="91440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9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1250" y="0"/>
            <a:ext cx="10045250" cy="75339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98114" y="275845"/>
            <a:ext cx="4156655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Rockwell Extra Bold"/>
                <a:cs typeface="Rockwell Extra Bold"/>
              </a:rPr>
              <a:t>ENTHUSIASM</a:t>
            </a:r>
            <a:endParaRPr lang="en-US" sz="4000" dirty="0">
              <a:solidFill>
                <a:srgbClr val="FFFFFF"/>
              </a:solidFill>
              <a:latin typeface="Rockwell Extra Bold"/>
              <a:cs typeface="Rockwell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4230617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68094"/>
            <a:ext cx="10623382" cy="79675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40" y="688332"/>
            <a:ext cx="5413808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Rockwell Extra Bold"/>
                <a:cs typeface="Rockwell Extra Bold"/>
              </a:rPr>
              <a:t>COMPETITIVENESS</a:t>
            </a:r>
            <a:endParaRPr lang="en-US" sz="3600" dirty="0">
              <a:solidFill>
                <a:srgbClr val="FFFFFF"/>
              </a:solidFill>
              <a:latin typeface="Rockwell Extra Bold"/>
              <a:cs typeface="Rockwell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744828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4874" y="-91454"/>
            <a:ext cx="9753618" cy="6949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8702" y="521572"/>
            <a:ext cx="3348416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Rockwell Extra Bold"/>
                <a:cs typeface="Rockwell Extra Bold"/>
              </a:rPr>
              <a:t>TEAMSHIP</a:t>
            </a:r>
            <a:endParaRPr lang="en-US" sz="4000" dirty="0">
              <a:solidFill>
                <a:srgbClr val="FFFFFF"/>
              </a:solidFill>
              <a:latin typeface="Rockwell Extra Bold"/>
              <a:cs typeface="Rockwell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2832682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9617"/>
            <a:ext cx="9450615" cy="12600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0095" y="509600"/>
            <a:ext cx="5420213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Rockwell Extra Bold"/>
                <a:cs typeface="Rockwell Extra Bold"/>
              </a:rPr>
              <a:t>ACCOUNTABILITY</a:t>
            </a:r>
            <a:endParaRPr lang="en-US" sz="4000" dirty="0">
              <a:solidFill>
                <a:srgbClr val="FFFFFF"/>
              </a:solidFill>
              <a:latin typeface="Rockwell Extra Bold"/>
              <a:cs typeface="Rockwell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4041970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as logo no background.png"/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019"/>
            <a:ext cx="9144000" cy="4600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739" y="2150347"/>
            <a:ext cx="93120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ln w="3365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COMPETITIVE CHARACTER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689383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95153"/>
            <a:ext cx="9144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3365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“DO YOUR HABITS MATCH YOUR EXPECTATIONS”</a:t>
            </a:r>
          </a:p>
          <a:p>
            <a:endParaRPr lang="en-US" sz="5400" b="1" dirty="0">
              <a:ln w="33655">
                <a:solidFill>
                  <a:schemeClr val="bg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n-US" sz="5400" b="1" dirty="0" smtClean="0">
                <a:ln w="3365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		               </a:t>
            </a:r>
            <a:r>
              <a:rPr lang="en-US" sz="4000" b="1" dirty="0" smtClean="0">
                <a:ln w="3365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JEROME ALLEN</a:t>
            </a:r>
          </a:p>
          <a:p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2051539" y="5834748"/>
            <a:ext cx="50235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(Expectations Questionnaire)</a:t>
            </a:r>
            <a:endParaRPr lang="en-US" sz="3200" dirty="0"/>
          </a:p>
        </p:txBody>
      </p:sp>
      <p:pic>
        <p:nvPicPr>
          <p:cNvPr id="5" name="Picture 4" descr="Texas logo no background.png"/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019"/>
            <a:ext cx="91440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0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9945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n w="3365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COACHABILITY</a:t>
            </a:r>
            <a:endParaRPr lang="en-US" sz="6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122563"/>
            <a:ext cx="9376500" cy="54247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ln w="6350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The willingness to be corrected and act on that correction. When we are coachable, we are prepared to be wrong.</a:t>
            </a:r>
          </a:p>
          <a:p>
            <a:pPr marL="0" indent="0">
              <a:buNone/>
            </a:pPr>
            <a:endParaRPr lang="en-US" sz="2800" b="1" dirty="0">
              <a:ln w="6350">
                <a:solidFill>
                  <a:schemeClr val="accent6">
                    <a:lumMod val="50000"/>
                    <a:alpha val="61000"/>
                  </a:schemeClr>
                </a:solidFill>
              </a:ln>
            </a:endParaRPr>
          </a:p>
          <a:p>
            <a:pPr marL="0" indent="0">
              <a:buNone/>
            </a:pPr>
            <a:r>
              <a:rPr lang="en-US" sz="2800" b="1" dirty="0" smtClean="0">
                <a:ln w="6350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Capacity of being easily taught and trained to do something better.</a:t>
            </a:r>
          </a:p>
          <a:p>
            <a:pPr marL="0" indent="0">
              <a:buNone/>
            </a:pPr>
            <a:endParaRPr lang="en-US" sz="2800" b="1" dirty="0">
              <a:ln w="6350">
                <a:solidFill>
                  <a:schemeClr val="accent6">
                    <a:lumMod val="50000"/>
                    <a:alpha val="61000"/>
                  </a:schemeClr>
                </a:solidFill>
              </a:ln>
            </a:endParaRPr>
          </a:p>
          <a:p>
            <a:pPr marL="0" indent="0">
              <a:buNone/>
            </a:pPr>
            <a:r>
              <a:rPr lang="en-US" sz="2800" b="1" dirty="0" smtClean="0">
                <a:ln w="6350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“More opportunities come to those who are willing to be taught.” – Kobe Bryant</a:t>
            </a:r>
          </a:p>
          <a:p>
            <a:pPr marL="0" indent="0">
              <a:buNone/>
            </a:pPr>
            <a:endParaRPr lang="en-US" sz="2800" b="1" dirty="0">
              <a:ln w="6350">
                <a:solidFill>
                  <a:schemeClr val="accent6">
                    <a:lumMod val="50000"/>
                    <a:alpha val="61000"/>
                  </a:schemeClr>
                </a:solidFill>
              </a:ln>
            </a:endParaRPr>
          </a:p>
          <a:p>
            <a:pPr marL="0" indent="0">
              <a:buNone/>
            </a:pPr>
            <a:r>
              <a:rPr lang="en-US" sz="2800" b="1" dirty="0" smtClean="0">
                <a:ln w="6350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“What do you do with a mistake: Recognize it, Admit it, Learn from it.” – Dean Smith</a:t>
            </a:r>
            <a:endParaRPr lang="en-US" sz="2800" b="1" dirty="0">
              <a:ln w="6350">
                <a:solidFill>
                  <a:schemeClr val="accent6">
                    <a:lumMod val="50000"/>
                    <a:alpha val="61000"/>
                  </a:schemeClr>
                </a:solidFill>
              </a:ln>
            </a:endParaRPr>
          </a:p>
        </p:txBody>
      </p:sp>
      <p:pic>
        <p:nvPicPr>
          <p:cNvPr id="6" name="Picture 5" descr="Texas logo no background.png"/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019"/>
            <a:ext cx="91440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1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46857" y="1242459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3 Keys to </a:t>
            </a:r>
            <a:r>
              <a:rPr lang="en-US" b="1" dirty="0" err="1" smtClean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Coachability</a:t>
            </a:r>
            <a:r>
              <a:rPr lang="en-US" b="1" dirty="0" smtClean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 Traits:</a:t>
            </a:r>
          </a:p>
          <a:p>
            <a:pPr marL="0" indent="0">
              <a:buNone/>
            </a:pPr>
            <a:r>
              <a:rPr lang="en-US" b="1" dirty="0" smtClean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	1) Humility</a:t>
            </a:r>
          </a:p>
          <a:p>
            <a:pPr marL="0" indent="0">
              <a:buNone/>
            </a:pPr>
            <a:r>
              <a:rPr lang="en-US" b="1" dirty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	</a:t>
            </a:r>
            <a:r>
              <a:rPr lang="en-US" b="1" dirty="0" smtClean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2) Willingness to surrender control</a:t>
            </a:r>
          </a:p>
          <a:p>
            <a:pPr marL="0" indent="0">
              <a:buNone/>
            </a:pPr>
            <a:r>
              <a:rPr lang="en-US" b="1" dirty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	</a:t>
            </a:r>
            <a:r>
              <a:rPr lang="en-US" b="1" dirty="0" smtClean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3)Faith in the process</a:t>
            </a:r>
          </a:p>
          <a:p>
            <a:pPr marL="0" indent="0">
              <a:buNone/>
            </a:pPr>
            <a:endParaRPr lang="en-US" b="1" dirty="0">
              <a:ln w="9525">
                <a:solidFill>
                  <a:schemeClr val="accent6">
                    <a:lumMod val="50000"/>
                    <a:alpha val="61000"/>
                  </a:schemeClr>
                </a:solidFill>
              </a:ln>
            </a:endParaRPr>
          </a:p>
          <a:p>
            <a:pPr marL="0" indent="0">
              <a:buNone/>
            </a:pPr>
            <a:r>
              <a:rPr lang="en-US" b="1" dirty="0" smtClean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After Being </a:t>
            </a:r>
            <a:r>
              <a:rPr lang="en-US" b="1" dirty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C</a:t>
            </a:r>
            <a:r>
              <a:rPr lang="en-US" b="1" dirty="0" smtClean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oached:</a:t>
            </a:r>
          </a:p>
          <a:p>
            <a:r>
              <a:rPr lang="en-US" b="1" dirty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	</a:t>
            </a:r>
            <a:r>
              <a:rPr lang="en-US" b="1" dirty="0" smtClean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Have a strong desire to try again</a:t>
            </a:r>
          </a:p>
          <a:p>
            <a:r>
              <a:rPr lang="en-US" b="1" dirty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	</a:t>
            </a:r>
            <a:r>
              <a:rPr lang="en-US" b="1" dirty="0" smtClean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Keep the feedback at the front of your mind</a:t>
            </a:r>
          </a:p>
          <a:p>
            <a:r>
              <a:rPr lang="en-US" b="1" dirty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	</a:t>
            </a:r>
            <a:r>
              <a:rPr lang="en-US" b="1" dirty="0" smtClean="0">
                <a:ln w="9525"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Do not debate or rationalize feedback</a:t>
            </a:r>
            <a:endParaRPr lang="en-US" b="1" dirty="0">
              <a:ln w="9525">
                <a:solidFill>
                  <a:schemeClr val="accent6">
                    <a:lumMod val="50000"/>
                    <a:alpha val="61000"/>
                  </a:schemeClr>
                </a:solidFill>
              </a:ln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945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n w="3365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COACHABILITY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348395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4561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ln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Someone who is Coachable is:</a:t>
            </a:r>
          </a:p>
          <a:p>
            <a:r>
              <a:rPr lang="en-US" b="1" dirty="0" smtClean="0">
                <a:ln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Committed to their own development and is hungry for feedback from others and open to anything that may improve themselves.</a:t>
            </a:r>
          </a:p>
          <a:p>
            <a:r>
              <a:rPr lang="en-US" b="1" dirty="0" smtClean="0">
                <a:ln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Grateful that someone cares to push you beyond where you would get on your own.</a:t>
            </a:r>
          </a:p>
          <a:p>
            <a:r>
              <a:rPr lang="en-US" b="1" dirty="0" smtClean="0">
                <a:ln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Vulnerable enough to know you’re not perfect</a:t>
            </a:r>
          </a:p>
          <a:p>
            <a:r>
              <a:rPr lang="en-US" b="1" dirty="0" smtClean="0">
                <a:ln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Open to honest feedback</a:t>
            </a:r>
          </a:p>
          <a:p>
            <a:r>
              <a:rPr lang="en-US" b="1" dirty="0" smtClean="0">
                <a:ln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Working to actively change bad habits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921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n w="3365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COACHABILITY</a:t>
            </a:r>
            <a:endParaRPr lang="en-US" sz="6000" b="1" dirty="0"/>
          </a:p>
        </p:txBody>
      </p:sp>
      <p:pic>
        <p:nvPicPr>
          <p:cNvPr id="5" name="Picture 4" descr="Texas logo no background.png"/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019"/>
            <a:ext cx="91440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3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as logo no background.png"/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019"/>
            <a:ext cx="9144000" cy="4600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1625030"/>
            <a:ext cx="813668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000" b="1" dirty="0">
                <a:ln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Benefits of </a:t>
            </a:r>
            <a:r>
              <a:rPr lang="en-US" sz="4000" b="1" dirty="0" err="1">
                <a:ln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Coachability</a:t>
            </a:r>
            <a:r>
              <a:rPr lang="en-US" sz="4000" b="1" dirty="0">
                <a:ln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4000" b="1" dirty="0">
                <a:ln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More playing time</a:t>
            </a:r>
          </a:p>
          <a:p>
            <a:pPr marL="285750" indent="-285750">
              <a:buFont typeface="Arial"/>
              <a:buChar char="•"/>
            </a:pPr>
            <a:r>
              <a:rPr lang="en-US" sz="4000" b="1" dirty="0">
                <a:ln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Accelerated learning</a:t>
            </a:r>
          </a:p>
          <a:p>
            <a:pPr marL="285750" indent="-285750">
              <a:buFont typeface="Arial"/>
              <a:buChar char="•"/>
            </a:pPr>
            <a:r>
              <a:rPr lang="en-US" sz="4000" b="1" dirty="0">
                <a:ln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Deeper and more fulfilling relationships with coaches</a:t>
            </a:r>
          </a:p>
          <a:p>
            <a:pPr marL="285750" indent="-285750">
              <a:buFont typeface="Arial"/>
              <a:buChar char="•"/>
            </a:pPr>
            <a:r>
              <a:rPr lang="en-US" sz="4000" b="1" dirty="0">
                <a:ln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Greater cohesion with the team</a:t>
            </a:r>
          </a:p>
          <a:p>
            <a:pPr marL="285750" indent="-285750">
              <a:buFont typeface="Arial"/>
              <a:buChar char="•"/>
            </a:pPr>
            <a:r>
              <a:rPr lang="en-US" sz="4000" b="1" dirty="0">
                <a:ln>
                  <a:solidFill>
                    <a:schemeClr val="accent6">
                      <a:lumMod val="50000"/>
                      <a:alpha val="61000"/>
                    </a:schemeClr>
                  </a:solidFill>
                </a:ln>
              </a:rPr>
              <a:t>Greater internal calm (acceptance)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ln w="3365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COACHABILITY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13546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698"/>
            <a:ext cx="8229600" cy="1222546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Book Recommendations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u="sng" dirty="0" smtClean="0"/>
              <a:t>Mindset</a:t>
            </a:r>
            <a:r>
              <a:rPr lang="en-US" dirty="0" smtClean="0"/>
              <a:t> by Carol </a:t>
            </a:r>
            <a:r>
              <a:rPr lang="en-US" dirty="0" err="1" smtClean="0"/>
              <a:t>Dweck</a:t>
            </a:r>
            <a:endParaRPr lang="en-US" dirty="0" smtClean="0"/>
          </a:p>
          <a:p>
            <a:endParaRPr lang="en-US" u="sng" dirty="0"/>
          </a:p>
          <a:p>
            <a:r>
              <a:rPr lang="en-US" sz="4000" u="sng" dirty="0" smtClean="0"/>
              <a:t>Power of Intention</a:t>
            </a:r>
            <a:r>
              <a:rPr lang="en-US" sz="4000" dirty="0" smtClean="0"/>
              <a:t> </a:t>
            </a:r>
            <a:r>
              <a:rPr lang="en-US" dirty="0" smtClean="0"/>
              <a:t>by Wayne Dyer</a:t>
            </a:r>
          </a:p>
          <a:p>
            <a:endParaRPr lang="en-US" u="sng" dirty="0"/>
          </a:p>
          <a:p>
            <a:r>
              <a:rPr lang="en-US" sz="4000" u="sng" dirty="0" smtClean="0"/>
              <a:t>The Rhythm of Life</a:t>
            </a:r>
            <a:r>
              <a:rPr lang="en-US" sz="4000" dirty="0" smtClean="0"/>
              <a:t> </a:t>
            </a:r>
            <a:r>
              <a:rPr lang="en-US" dirty="0" smtClean="0"/>
              <a:t>by Matthew Kelly</a:t>
            </a:r>
            <a:endParaRPr lang="en-US" u="sng" dirty="0"/>
          </a:p>
        </p:txBody>
      </p:sp>
      <p:pic>
        <p:nvPicPr>
          <p:cNvPr id="4" name="Picture 3" descr="Texas logo no background.png"/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019"/>
            <a:ext cx="91440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28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as logo no background.png"/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019"/>
            <a:ext cx="9144000" cy="46005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696" y="2228334"/>
            <a:ext cx="88846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ln w="3365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LEADER = CONNECTOR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166442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098" y="266977"/>
            <a:ext cx="9669945" cy="538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8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339" y="1249483"/>
            <a:ext cx="9295340" cy="4778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538" y="184209"/>
            <a:ext cx="2204916" cy="113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37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92" y="110011"/>
            <a:ext cx="8594376" cy="683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57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304" y="577358"/>
            <a:ext cx="9391402" cy="538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20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38" y="0"/>
            <a:ext cx="8332177" cy="699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67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1" y="-96715"/>
            <a:ext cx="8516816" cy="722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6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658" y="465993"/>
            <a:ext cx="9388691" cy="464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50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243" y="383204"/>
            <a:ext cx="9501796" cy="608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3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4692" y="510652"/>
            <a:ext cx="8789373" cy="5634197"/>
            <a:chOff x="1055073" y="943539"/>
            <a:chExt cx="7099300" cy="43709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073" y="2037861"/>
              <a:ext cx="7099300" cy="3276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7902" y="943539"/>
              <a:ext cx="4437132" cy="845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2626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9 at 4.32.0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6" b="2500"/>
          <a:stretch/>
        </p:blipFill>
        <p:spPr>
          <a:xfrm>
            <a:off x="2895350" y="1747731"/>
            <a:ext cx="4469077" cy="411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44840" y="56890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Darrin </a:t>
            </a:r>
            <a:r>
              <a:rPr lang="en-US" sz="60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Horn</a:t>
            </a:r>
            <a:endParaRPr lang="en-US" sz="6000" dirty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11" descr="TexasBasketball no backgrou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0" y="177202"/>
            <a:ext cx="2301333" cy="200983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816586" y="5739173"/>
            <a:ext cx="4706146" cy="689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Assistant Coach</a:t>
            </a:r>
          </a:p>
          <a:p>
            <a:endParaRPr lang="en-US" sz="2800" dirty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76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52" y="150015"/>
            <a:ext cx="8779992" cy="708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5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699"/>
          <a:stretch/>
        </p:blipFill>
        <p:spPr>
          <a:xfrm>
            <a:off x="-140904" y="761999"/>
            <a:ext cx="9284904" cy="4908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461" y="2078892"/>
            <a:ext cx="2413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49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754" y="679933"/>
            <a:ext cx="9420378" cy="48494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077" y="2108200"/>
            <a:ext cx="2413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64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046" y="186518"/>
            <a:ext cx="9578394" cy="622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4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433" y="651606"/>
            <a:ext cx="9335971" cy="520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60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421" y="-1"/>
            <a:ext cx="9503688" cy="599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7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650" y="661375"/>
            <a:ext cx="9222650" cy="47117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1176">
            <a:off x="5447609" y="2357300"/>
            <a:ext cx="241300" cy="90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41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4" y="-164124"/>
            <a:ext cx="8589108" cy="743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06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7" y="90009"/>
            <a:ext cx="9034524" cy="70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3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892" y="306753"/>
            <a:ext cx="9580227" cy="50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0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44840" y="56890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David Cason</a:t>
            </a:r>
            <a:endParaRPr lang="en-US" sz="6000" dirty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 descr="TexasBasketball no 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0" y="177202"/>
            <a:ext cx="2301333" cy="200983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921826" y="5881507"/>
            <a:ext cx="4706146" cy="689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Assistant Coach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 descr="D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75" y="1561386"/>
            <a:ext cx="2988705" cy="4492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782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as logo no background.png"/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019"/>
            <a:ext cx="9144000" cy="460057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501233" y="366146"/>
            <a:ext cx="12436497" cy="3477641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ln w="3365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TEXAS BASKETBALL</a:t>
            </a:r>
            <a:endParaRPr lang="en-US" sz="8800" dirty="0">
              <a:ln w="33655"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4848" y="3360646"/>
            <a:ext cx="5788764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6000" b="1" dirty="0">
              <a:ln w="31550" cmpd="sng">
                <a:solidFill>
                  <a:schemeClr val="tx1">
                    <a:alpha val="61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sz="3200" b="1" dirty="0" smtClean="0">
                <a:ln w="31550" cmpd="sng">
                  <a:solidFill>
                    <a:schemeClr val="tx1">
                      <a:alpha val="6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FOR QUESTIONS </a:t>
            </a:r>
          </a:p>
          <a:p>
            <a:pPr algn="ctr"/>
            <a:r>
              <a:rPr lang="en-US" sz="3200" b="1" dirty="0" smtClean="0">
                <a:ln w="31550" cmpd="sng">
                  <a:solidFill>
                    <a:schemeClr val="tx1">
                      <a:alpha val="6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EMAIL: HARRISDR@UTEXAS.EDU</a:t>
            </a:r>
          </a:p>
          <a:p>
            <a:pPr algn="ctr"/>
            <a:r>
              <a:rPr lang="en-US" sz="3200" b="1" dirty="0">
                <a:ln w="31550" cmpd="sng">
                  <a:solidFill>
                    <a:schemeClr val="tx1">
                      <a:alpha val="6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512.471.5816</a:t>
            </a:r>
          </a:p>
          <a:p>
            <a:pPr algn="ctr"/>
            <a:endParaRPr lang="en-US" sz="3200" b="1" dirty="0" smtClean="0">
              <a:ln w="31550" cmpd="sng">
                <a:solidFill>
                  <a:schemeClr val="tx1">
                    <a:alpha val="61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444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840" y="454917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Mike Morrell</a:t>
            </a:r>
            <a:endParaRPr lang="en-US" sz="6000" dirty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 descr="Screen Shot 2015-05-19 at 4.3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26" y="1457732"/>
            <a:ext cx="5334000" cy="438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TexasBasketball no backgrou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0" y="177202"/>
            <a:ext cx="2301333" cy="200983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2250" y="5739173"/>
            <a:ext cx="4706146" cy="689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Assistant Coach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537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44840" y="4549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Jai Lucas</a:t>
            </a:r>
            <a:endParaRPr lang="en-US" sz="6000" dirty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 descr="Screen Shot 2015-05-19 at 4.3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22" y="1499376"/>
            <a:ext cx="4764193" cy="4241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exasBasketball no backgrou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0" y="177202"/>
            <a:ext cx="2301333" cy="200983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34238" y="5585887"/>
            <a:ext cx="4706146" cy="689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Director of Operations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44840" y="4549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Daniel </a:t>
            </a:r>
            <a:r>
              <a:rPr lang="en-US" sz="6000" dirty="0" err="1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Roose</a:t>
            </a:r>
            <a:endParaRPr lang="en-US" sz="6000" dirty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 descr="TexasBasketball no back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0" y="177202"/>
            <a:ext cx="2301333" cy="2009831"/>
          </a:xfrm>
          <a:prstGeom prst="rect">
            <a:avLst/>
          </a:prstGeom>
        </p:spPr>
      </p:pic>
      <p:pic>
        <p:nvPicPr>
          <p:cNvPr id="4" name="Picture 3" descr="Screen Shot 2015-05-19 at 4.32.4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"/>
          <a:stretch/>
        </p:blipFill>
        <p:spPr>
          <a:xfrm>
            <a:off x="2781742" y="1443038"/>
            <a:ext cx="5045807" cy="435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42250" y="5739173"/>
            <a:ext cx="4706146" cy="689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Head Strength &amp; Conditioning Coach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343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ore Valu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5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363" y="155670"/>
            <a:ext cx="4323435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Rockwell Extra Bold"/>
                <a:cs typeface="Rockwell Extra Bold"/>
              </a:rPr>
              <a:t>APPRECIATION</a:t>
            </a:r>
            <a:endParaRPr lang="en-US" sz="3600" dirty="0">
              <a:solidFill>
                <a:srgbClr val="FFFFFF"/>
              </a:solidFill>
              <a:latin typeface="Rockwell Extra Bold"/>
              <a:cs typeface="Rockwell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902189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258</Words>
  <Application>Microsoft Macintosh PowerPoint</Application>
  <PresentationFormat>On-screen Show (4:3)</PresentationFormat>
  <Paragraphs>70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TEXAS BASKETBALL</vt:lpstr>
      <vt:lpstr>Book Recommendations</vt:lpstr>
      <vt:lpstr>PowerPoint Presentation</vt:lpstr>
      <vt:lpstr>PowerPoint Presentation</vt:lpstr>
      <vt:lpstr>Mike Morrell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COACHABILITY</vt:lpstr>
      <vt:lpstr>COACHABILITY</vt:lpstr>
      <vt:lpstr>COACHABILITY</vt:lpstr>
      <vt:lpstr>COACHABILITY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TEXAS BASKETBALL</vt:lpstr>
    </vt:vector>
  </TitlesOfParts>
  <Company>University Of Texas - Intercollegiate Athletics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Darren Horn</dc:title>
  <dc:creator>Harris, David R</dc:creator>
  <cp:lastModifiedBy>Richie Schueler</cp:lastModifiedBy>
  <cp:revision>42</cp:revision>
  <dcterms:created xsi:type="dcterms:W3CDTF">2015-05-19T21:06:23Z</dcterms:created>
  <dcterms:modified xsi:type="dcterms:W3CDTF">2018-12-10T20:32:08Z</dcterms:modified>
</cp:coreProperties>
</file>